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70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Sheet1!$C$4</c:f>
              <c:strCache>
                <c:ptCount val="1"/>
                <c:pt idx="0">
                  <c:v>Accuracy on Test set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Sheet1!$B$5:$B$8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Descision Tree</c:v>
                </c:pt>
                <c:pt idx="3">
                  <c:v>KNN</c:v>
                </c:pt>
              </c:strCache>
            </c:strRef>
          </c:cat>
          <c:val>
            <c:numRef>
              <c:f>Sheet1!$C$5:$C$8</c:f>
              <c:numCache>
                <c:formatCode>General</c:formatCode>
                <c:ptCount val="4"/>
                <c:pt idx="0">
                  <c:v>0.83333333333333304</c:v>
                </c:pt>
                <c:pt idx="1">
                  <c:v>0.83333333333333304</c:v>
                </c:pt>
                <c:pt idx="2">
                  <c:v>0.77777777777777701</c:v>
                </c:pt>
                <c:pt idx="3">
                  <c:v>0.83333333333333304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67-469B-89B5-BF95BF5137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1646688"/>
        <c:axId val="1361647168"/>
      </c:barChart>
      <c:catAx>
        <c:axId val="136164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647168"/>
        <c:crosses val="autoZero"/>
        <c:auto val="1"/>
        <c:lblAlgn val="ctr"/>
        <c:lblOffset val="100"/>
        <c:noMultiLvlLbl val="0"/>
      </c:catAx>
      <c:valAx>
        <c:axId val="136164716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64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1EEF86-87ED-4D0C-9481-46B1A8C98DA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8B08C34-334D-45D3-9A9C-B339327A8F41}">
      <dgm:prSet phldrT="[Text]"/>
      <dgm:spPr/>
      <dgm:t>
        <a:bodyPr/>
        <a:lstStyle/>
        <a:p>
          <a:r>
            <a:rPr lang="en-US" dirty="0"/>
            <a:t>SpaceX API</a:t>
          </a:r>
          <a:endParaRPr lang="en-SG" dirty="0"/>
        </a:p>
      </dgm:t>
    </dgm:pt>
    <dgm:pt modelId="{B920FA6A-01B8-406C-A42E-8B8732D9C6A1}" type="parTrans" cxnId="{30DEB7B9-09F8-4684-A45F-C833F92917F2}">
      <dgm:prSet/>
      <dgm:spPr/>
      <dgm:t>
        <a:bodyPr/>
        <a:lstStyle/>
        <a:p>
          <a:endParaRPr lang="en-SG"/>
        </a:p>
      </dgm:t>
    </dgm:pt>
    <dgm:pt modelId="{C40501FF-3CF8-4D58-A813-7265FF44BF5C}" type="sibTrans" cxnId="{30DEB7B9-09F8-4684-A45F-C833F92917F2}">
      <dgm:prSet/>
      <dgm:spPr/>
      <dgm:t>
        <a:bodyPr/>
        <a:lstStyle/>
        <a:p>
          <a:endParaRPr lang="en-SG"/>
        </a:p>
      </dgm:t>
    </dgm:pt>
    <dgm:pt modelId="{C698781C-1770-493E-90FC-0416062CF033}">
      <dgm:prSet phldrT="[Text]"/>
      <dgm:spPr/>
      <dgm:t>
        <a:bodyPr/>
        <a:lstStyle/>
        <a:p>
          <a:r>
            <a:rPr lang="en-US" dirty="0"/>
            <a:t>Web scraping using Beautiful Soup </a:t>
          </a:r>
          <a:endParaRPr lang="en-SG" dirty="0"/>
        </a:p>
      </dgm:t>
    </dgm:pt>
    <dgm:pt modelId="{70B7B41A-98A1-4F55-9516-5AA978F831BE}" type="parTrans" cxnId="{627DA571-ACB0-441E-B014-4834E56941D5}">
      <dgm:prSet/>
      <dgm:spPr/>
      <dgm:t>
        <a:bodyPr/>
        <a:lstStyle/>
        <a:p>
          <a:endParaRPr lang="en-SG"/>
        </a:p>
      </dgm:t>
    </dgm:pt>
    <dgm:pt modelId="{6CE368E7-1A5A-4731-8178-9979B477527C}" type="sibTrans" cxnId="{627DA571-ACB0-441E-B014-4834E56941D5}">
      <dgm:prSet/>
      <dgm:spPr/>
      <dgm:t>
        <a:bodyPr/>
        <a:lstStyle/>
        <a:p>
          <a:endParaRPr lang="en-SG"/>
        </a:p>
      </dgm:t>
    </dgm:pt>
    <dgm:pt modelId="{EF909043-3C5B-4E73-80A0-81E4D07D2B54}">
      <dgm:prSet phldrT="[Text]"/>
      <dgm:spPr/>
      <dgm:t>
        <a:bodyPr/>
        <a:lstStyle/>
        <a:p>
          <a:r>
            <a:rPr lang="en-US" dirty="0"/>
            <a:t>Data Processing and cleaning</a:t>
          </a:r>
          <a:endParaRPr lang="en-SG" dirty="0"/>
        </a:p>
      </dgm:t>
    </dgm:pt>
    <dgm:pt modelId="{5AF5939F-58D7-45F9-BAF5-20F0DB69ABA5}" type="parTrans" cxnId="{8C1B30E2-BCDF-4242-9434-5AA0E1F98C0A}">
      <dgm:prSet/>
      <dgm:spPr/>
      <dgm:t>
        <a:bodyPr/>
        <a:lstStyle/>
        <a:p>
          <a:endParaRPr lang="en-SG"/>
        </a:p>
      </dgm:t>
    </dgm:pt>
    <dgm:pt modelId="{9238E9D6-03FD-433F-B7DC-33CCE0EDEB52}" type="sibTrans" cxnId="{8C1B30E2-BCDF-4242-9434-5AA0E1F98C0A}">
      <dgm:prSet/>
      <dgm:spPr/>
      <dgm:t>
        <a:bodyPr/>
        <a:lstStyle/>
        <a:p>
          <a:endParaRPr lang="en-SG"/>
        </a:p>
      </dgm:t>
    </dgm:pt>
    <dgm:pt modelId="{0016600E-290A-4738-8C46-570FDA7D7B2E}" type="pres">
      <dgm:prSet presAssocID="{8C1EEF86-87ED-4D0C-9481-46B1A8C98DAD}" presName="Name0" presStyleCnt="0">
        <dgm:presLayoutVars>
          <dgm:dir/>
          <dgm:resizeHandles val="exact"/>
        </dgm:presLayoutVars>
      </dgm:prSet>
      <dgm:spPr/>
    </dgm:pt>
    <dgm:pt modelId="{ECD72C5E-34C0-4DAF-B847-07775ECCD8D6}" type="pres">
      <dgm:prSet presAssocID="{F8B08C34-334D-45D3-9A9C-B339327A8F41}" presName="node" presStyleLbl="node1" presStyleIdx="0" presStyleCnt="3">
        <dgm:presLayoutVars>
          <dgm:bulletEnabled val="1"/>
        </dgm:presLayoutVars>
      </dgm:prSet>
      <dgm:spPr/>
    </dgm:pt>
    <dgm:pt modelId="{45C9B8EF-4ECF-47CC-82FA-DA300FD4EE40}" type="pres">
      <dgm:prSet presAssocID="{C40501FF-3CF8-4D58-A813-7265FF44BF5C}" presName="sibTrans" presStyleLbl="sibTrans2D1" presStyleIdx="0" presStyleCnt="2"/>
      <dgm:spPr/>
    </dgm:pt>
    <dgm:pt modelId="{5049E293-760B-4D9C-A934-FADBA6D57AA9}" type="pres">
      <dgm:prSet presAssocID="{C40501FF-3CF8-4D58-A813-7265FF44BF5C}" presName="connectorText" presStyleLbl="sibTrans2D1" presStyleIdx="0" presStyleCnt="2"/>
      <dgm:spPr/>
    </dgm:pt>
    <dgm:pt modelId="{5531F3E3-3CF1-4DA3-840D-B9DF70A817CF}" type="pres">
      <dgm:prSet presAssocID="{C698781C-1770-493E-90FC-0416062CF033}" presName="node" presStyleLbl="node1" presStyleIdx="1" presStyleCnt="3">
        <dgm:presLayoutVars>
          <dgm:bulletEnabled val="1"/>
        </dgm:presLayoutVars>
      </dgm:prSet>
      <dgm:spPr/>
    </dgm:pt>
    <dgm:pt modelId="{723EC0E5-8836-4920-A11C-31F0783AFF78}" type="pres">
      <dgm:prSet presAssocID="{6CE368E7-1A5A-4731-8178-9979B477527C}" presName="sibTrans" presStyleLbl="sibTrans2D1" presStyleIdx="1" presStyleCnt="2"/>
      <dgm:spPr/>
    </dgm:pt>
    <dgm:pt modelId="{23E39957-D815-4400-BB7D-D2CC6AD98544}" type="pres">
      <dgm:prSet presAssocID="{6CE368E7-1A5A-4731-8178-9979B477527C}" presName="connectorText" presStyleLbl="sibTrans2D1" presStyleIdx="1" presStyleCnt="2"/>
      <dgm:spPr/>
    </dgm:pt>
    <dgm:pt modelId="{452F2327-AB0A-4169-BFEB-8897EF681278}" type="pres">
      <dgm:prSet presAssocID="{EF909043-3C5B-4E73-80A0-81E4D07D2B5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D2C715-41CD-44E0-A7A9-38851ACC0437}" type="presOf" srcId="{6CE368E7-1A5A-4731-8178-9979B477527C}" destId="{23E39957-D815-4400-BB7D-D2CC6AD98544}" srcOrd="1" destOrd="0" presId="urn:microsoft.com/office/officeart/2005/8/layout/process1"/>
    <dgm:cxn modelId="{A46A482E-F3DA-4238-BBF9-20825BF185A4}" type="presOf" srcId="{8C1EEF86-87ED-4D0C-9481-46B1A8C98DAD}" destId="{0016600E-290A-4738-8C46-570FDA7D7B2E}" srcOrd="0" destOrd="0" presId="urn:microsoft.com/office/officeart/2005/8/layout/process1"/>
    <dgm:cxn modelId="{E82B0947-D056-4A6D-9D73-97FE2F4A5569}" type="presOf" srcId="{EF909043-3C5B-4E73-80A0-81E4D07D2B54}" destId="{452F2327-AB0A-4169-BFEB-8897EF681278}" srcOrd="0" destOrd="0" presId="urn:microsoft.com/office/officeart/2005/8/layout/process1"/>
    <dgm:cxn modelId="{73D33671-4C7D-4E8B-8F74-D51A4E47AFA1}" type="presOf" srcId="{F8B08C34-334D-45D3-9A9C-B339327A8F41}" destId="{ECD72C5E-34C0-4DAF-B847-07775ECCD8D6}" srcOrd="0" destOrd="0" presId="urn:microsoft.com/office/officeart/2005/8/layout/process1"/>
    <dgm:cxn modelId="{627DA571-ACB0-441E-B014-4834E56941D5}" srcId="{8C1EEF86-87ED-4D0C-9481-46B1A8C98DAD}" destId="{C698781C-1770-493E-90FC-0416062CF033}" srcOrd="1" destOrd="0" parTransId="{70B7B41A-98A1-4F55-9516-5AA978F831BE}" sibTransId="{6CE368E7-1A5A-4731-8178-9979B477527C}"/>
    <dgm:cxn modelId="{386CD673-B430-461F-8C1E-D07DE213864F}" type="presOf" srcId="{C40501FF-3CF8-4D58-A813-7265FF44BF5C}" destId="{45C9B8EF-4ECF-47CC-82FA-DA300FD4EE40}" srcOrd="0" destOrd="0" presId="urn:microsoft.com/office/officeart/2005/8/layout/process1"/>
    <dgm:cxn modelId="{E7301D77-740A-4163-B64B-70FF52CAA889}" type="presOf" srcId="{C40501FF-3CF8-4D58-A813-7265FF44BF5C}" destId="{5049E293-760B-4D9C-A934-FADBA6D57AA9}" srcOrd="1" destOrd="0" presId="urn:microsoft.com/office/officeart/2005/8/layout/process1"/>
    <dgm:cxn modelId="{64F75090-64C2-40A8-8AD9-2E8EDADE2592}" type="presOf" srcId="{6CE368E7-1A5A-4731-8178-9979B477527C}" destId="{723EC0E5-8836-4920-A11C-31F0783AFF78}" srcOrd="0" destOrd="0" presId="urn:microsoft.com/office/officeart/2005/8/layout/process1"/>
    <dgm:cxn modelId="{16797B94-DB63-4FEE-9E2F-43A730F3FB6B}" type="presOf" srcId="{C698781C-1770-493E-90FC-0416062CF033}" destId="{5531F3E3-3CF1-4DA3-840D-B9DF70A817CF}" srcOrd="0" destOrd="0" presId="urn:microsoft.com/office/officeart/2005/8/layout/process1"/>
    <dgm:cxn modelId="{30DEB7B9-09F8-4684-A45F-C833F92917F2}" srcId="{8C1EEF86-87ED-4D0C-9481-46B1A8C98DAD}" destId="{F8B08C34-334D-45D3-9A9C-B339327A8F41}" srcOrd="0" destOrd="0" parTransId="{B920FA6A-01B8-406C-A42E-8B8732D9C6A1}" sibTransId="{C40501FF-3CF8-4D58-A813-7265FF44BF5C}"/>
    <dgm:cxn modelId="{8C1B30E2-BCDF-4242-9434-5AA0E1F98C0A}" srcId="{8C1EEF86-87ED-4D0C-9481-46B1A8C98DAD}" destId="{EF909043-3C5B-4E73-80A0-81E4D07D2B54}" srcOrd="2" destOrd="0" parTransId="{5AF5939F-58D7-45F9-BAF5-20F0DB69ABA5}" sibTransId="{9238E9D6-03FD-433F-B7DC-33CCE0EDEB52}"/>
    <dgm:cxn modelId="{98B489F9-53F6-4B47-B366-14B818EA54E9}" type="presParOf" srcId="{0016600E-290A-4738-8C46-570FDA7D7B2E}" destId="{ECD72C5E-34C0-4DAF-B847-07775ECCD8D6}" srcOrd="0" destOrd="0" presId="urn:microsoft.com/office/officeart/2005/8/layout/process1"/>
    <dgm:cxn modelId="{869B1242-A771-4A54-8238-5722EDF38AFA}" type="presParOf" srcId="{0016600E-290A-4738-8C46-570FDA7D7B2E}" destId="{45C9B8EF-4ECF-47CC-82FA-DA300FD4EE40}" srcOrd="1" destOrd="0" presId="urn:microsoft.com/office/officeart/2005/8/layout/process1"/>
    <dgm:cxn modelId="{D92A00E9-B6D3-4F6B-8338-871CA508DBEA}" type="presParOf" srcId="{45C9B8EF-4ECF-47CC-82FA-DA300FD4EE40}" destId="{5049E293-760B-4D9C-A934-FADBA6D57AA9}" srcOrd="0" destOrd="0" presId="urn:microsoft.com/office/officeart/2005/8/layout/process1"/>
    <dgm:cxn modelId="{259C5370-14DA-48B5-ABEE-84A66F3250FE}" type="presParOf" srcId="{0016600E-290A-4738-8C46-570FDA7D7B2E}" destId="{5531F3E3-3CF1-4DA3-840D-B9DF70A817CF}" srcOrd="2" destOrd="0" presId="urn:microsoft.com/office/officeart/2005/8/layout/process1"/>
    <dgm:cxn modelId="{FD767BC4-9BA0-4732-972F-A873E752F978}" type="presParOf" srcId="{0016600E-290A-4738-8C46-570FDA7D7B2E}" destId="{723EC0E5-8836-4920-A11C-31F0783AFF78}" srcOrd="3" destOrd="0" presId="urn:microsoft.com/office/officeart/2005/8/layout/process1"/>
    <dgm:cxn modelId="{45C7FAA4-0B33-44FD-BE3F-3D1D60552164}" type="presParOf" srcId="{723EC0E5-8836-4920-A11C-31F0783AFF78}" destId="{23E39957-D815-4400-BB7D-D2CC6AD98544}" srcOrd="0" destOrd="0" presId="urn:microsoft.com/office/officeart/2005/8/layout/process1"/>
    <dgm:cxn modelId="{CED20666-004A-4611-BD67-C40699DD5571}" type="presParOf" srcId="{0016600E-290A-4738-8C46-570FDA7D7B2E}" destId="{452F2327-AB0A-4169-BFEB-8897EF68127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2C5E-34C0-4DAF-B847-07775ECCD8D6}">
      <dsp:nvSpPr>
        <dsp:cNvPr id="0" name=""/>
        <dsp:cNvSpPr/>
      </dsp:nvSpPr>
      <dsp:spPr>
        <a:xfrm>
          <a:off x="9158" y="1532083"/>
          <a:ext cx="2737402" cy="1642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SpaceX API</a:t>
          </a:r>
          <a:endParaRPr lang="en-SG" sz="3100" kern="1200" dirty="0"/>
        </a:p>
      </dsp:txBody>
      <dsp:txXfrm>
        <a:off x="57263" y="1580188"/>
        <a:ext cx="2641192" cy="1546231"/>
      </dsp:txXfrm>
    </dsp:sp>
    <dsp:sp modelId="{45C9B8EF-4ECF-47CC-82FA-DA300FD4EE40}">
      <dsp:nvSpPr>
        <dsp:cNvPr id="0" name=""/>
        <dsp:cNvSpPr/>
      </dsp:nvSpPr>
      <dsp:spPr>
        <a:xfrm>
          <a:off x="3020301" y="2013866"/>
          <a:ext cx="580329" cy="678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500" kern="1200"/>
        </a:p>
      </dsp:txBody>
      <dsp:txXfrm>
        <a:off x="3020301" y="2149641"/>
        <a:ext cx="406230" cy="407325"/>
      </dsp:txXfrm>
    </dsp:sp>
    <dsp:sp modelId="{5531F3E3-3CF1-4DA3-840D-B9DF70A817CF}">
      <dsp:nvSpPr>
        <dsp:cNvPr id="0" name=""/>
        <dsp:cNvSpPr/>
      </dsp:nvSpPr>
      <dsp:spPr>
        <a:xfrm>
          <a:off x="3841522" y="1532083"/>
          <a:ext cx="2737402" cy="1642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Web scraping using Beautiful Soup </a:t>
          </a:r>
          <a:endParaRPr lang="en-SG" sz="3100" kern="1200" dirty="0"/>
        </a:p>
      </dsp:txBody>
      <dsp:txXfrm>
        <a:off x="3889627" y="1580188"/>
        <a:ext cx="2641192" cy="1546231"/>
      </dsp:txXfrm>
    </dsp:sp>
    <dsp:sp modelId="{723EC0E5-8836-4920-A11C-31F0783AFF78}">
      <dsp:nvSpPr>
        <dsp:cNvPr id="0" name=""/>
        <dsp:cNvSpPr/>
      </dsp:nvSpPr>
      <dsp:spPr>
        <a:xfrm>
          <a:off x="6852665" y="2013866"/>
          <a:ext cx="580329" cy="678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500" kern="1200"/>
        </a:p>
      </dsp:txBody>
      <dsp:txXfrm>
        <a:off x="6852665" y="2149641"/>
        <a:ext cx="406230" cy="407325"/>
      </dsp:txXfrm>
    </dsp:sp>
    <dsp:sp modelId="{452F2327-AB0A-4169-BFEB-8897EF681278}">
      <dsp:nvSpPr>
        <dsp:cNvPr id="0" name=""/>
        <dsp:cNvSpPr/>
      </dsp:nvSpPr>
      <dsp:spPr>
        <a:xfrm>
          <a:off x="7673885" y="1532083"/>
          <a:ext cx="2737402" cy="1642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 Processing and cleaning</a:t>
          </a:r>
          <a:endParaRPr lang="en-SG" sz="3100" kern="1200" dirty="0"/>
        </a:p>
      </dsp:txBody>
      <dsp:txXfrm>
        <a:off x="7721990" y="1580188"/>
        <a:ext cx="2641192" cy="1546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8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ediscoverytoday.com/2021/03/11/its-almost-time-for-spring-cleaning-of-your-data-information-governance-webinar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ickr.com/photos/spacex/27449863849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openscapes.org/blog/2020/10/12/tidy-data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allpaperflare.com/space-shuttle-on-board-rocket-launch-take-off-nasa-space-travel-wallpaper-zemv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openscapes.org/blog/2020/10/12/tidy-data/" TargetMode="Externa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Tommy Chen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 April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226968" cy="3702550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restricted to falcon 9 data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types made to be consistent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 sensical rows dropped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 were replaced with the average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outcomes normalized to succeed vs fail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B861B-1B91-A978-D1BA-539E7F222222}"/>
              </a:ext>
            </a:extLst>
          </p:cNvPr>
          <p:cNvSpPr txBox="1"/>
          <p:nvPr/>
        </p:nvSpPr>
        <p:spPr>
          <a:xfrm>
            <a:off x="770011" y="6121848"/>
            <a:ext cx="9738628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SG" dirty="0"/>
              <a:t>https://github.com/tommychen741/Applied-Data-Science-Capstone/blob/main/3_labs-jupyter-spacex-Data%20wrangling.ipynb</a:t>
            </a:r>
          </a:p>
        </p:txBody>
      </p:sp>
      <p:pic>
        <p:nvPicPr>
          <p:cNvPr id="10" name="Picture 9" descr="A hand in yellow glove cleaning a window">
            <a:extLst>
              <a:ext uri="{FF2B5EF4-FFF2-40B4-BE49-F238E27FC236}">
                <a16:creationId xmlns:a16="http://schemas.microsoft.com/office/drawing/2014/main" id="{44CC349C-155F-A3BE-5ACC-1F29B4AC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14726" y="1585097"/>
            <a:ext cx="5379642" cy="3641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BC8601-966C-B785-EF2F-53F1A7BBCF6C}"/>
              </a:ext>
            </a:extLst>
          </p:cNvPr>
          <p:cNvSpPr txBox="1"/>
          <p:nvPr/>
        </p:nvSpPr>
        <p:spPr>
          <a:xfrm>
            <a:off x="951131" y="6858000"/>
            <a:ext cx="10289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4" tooltip="https://ediscoverytoday.com/2021/03/11/its-almost-time-for-spring-cleaning-of-your-data-information-governance-webinars/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5" tooltip="https://creativecommons.org/licenses/by/3.0/"/>
              </a:rPr>
              <a:t>CC BY</a:t>
            </a:r>
            <a:endParaRPr lang="en-SG" sz="90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1B824-615D-E131-A4DC-A55294583D83}"/>
              </a:ext>
            </a:extLst>
          </p:cNvPr>
          <p:cNvSpPr txBox="1"/>
          <p:nvPr/>
        </p:nvSpPr>
        <p:spPr>
          <a:xfrm>
            <a:off x="770011" y="6121848"/>
            <a:ext cx="9738628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SG" dirty="0"/>
              <a:t>https://github.com/tommychen741/Applied-Data-Science-Capstone/blob/main/4_edadataviz.ipynb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08921-FB85-0C8B-5867-7783BBAC5B39}"/>
              </a:ext>
            </a:extLst>
          </p:cNvPr>
          <p:cNvSpPr txBox="1"/>
          <p:nvPr/>
        </p:nvSpPr>
        <p:spPr>
          <a:xfrm>
            <a:off x="1322864" y="2116580"/>
            <a:ext cx="8517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Scatter plot to show relationship between different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Bar plot to show differences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Line plot to show trends over time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SQL queries done:</a:t>
            </a:r>
          </a:p>
          <a:p>
            <a:pPr lvl="1"/>
            <a:r>
              <a:rPr lang="en-US" dirty="0"/>
              <a:t>Launch sites</a:t>
            </a:r>
          </a:p>
          <a:p>
            <a:pPr lvl="1"/>
            <a:r>
              <a:rPr lang="en-US" dirty="0"/>
              <a:t>Total payload mass</a:t>
            </a:r>
          </a:p>
          <a:p>
            <a:pPr lvl="1"/>
            <a:r>
              <a:rPr lang="en-US" dirty="0"/>
              <a:t>Average payload mass for booster version F9 v1.1</a:t>
            </a:r>
          </a:p>
          <a:p>
            <a:pPr lvl="1"/>
            <a:r>
              <a:rPr lang="en-US" dirty="0"/>
              <a:t>First successful ground pad landing</a:t>
            </a:r>
          </a:p>
          <a:p>
            <a:pPr lvl="1"/>
            <a:r>
              <a:rPr lang="en-US" dirty="0"/>
              <a:t>Different booster versions that were successful on drone with payload of between 4000 and 6000</a:t>
            </a:r>
          </a:p>
          <a:p>
            <a:pPr lvl="1"/>
            <a:r>
              <a:rPr lang="en-US" dirty="0"/>
              <a:t>Landing outcomes between 2010 and 2017</a:t>
            </a:r>
          </a:p>
          <a:p>
            <a:pPr lvl="1"/>
            <a:r>
              <a:rPr lang="en-US" dirty="0"/>
              <a:t>…and more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9049C0-415E-46F1-4F8D-8F7CADA9BF5E}"/>
              </a:ext>
            </a:extLst>
          </p:cNvPr>
          <p:cNvSpPr txBox="1"/>
          <p:nvPr/>
        </p:nvSpPr>
        <p:spPr>
          <a:xfrm>
            <a:off x="770011" y="6121848"/>
            <a:ext cx="9738628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SG" dirty="0"/>
              <a:t>https://github.com/tommychen741/Applied-Data-Science-Capstone/blob/main/4_edadataviz.ipynb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283132" cy="29475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and circles used to signify landing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for each mission at landing site created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were shown as green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launches shown as red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E5A1DA-8BBD-B535-FFF0-4A6517F03D45}"/>
              </a:ext>
            </a:extLst>
          </p:cNvPr>
          <p:cNvSpPr txBox="1"/>
          <p:nvPr/>
        </p:nvSpPr>
        <p:spPr>
          <a:xfrm>
            <a:off x="1299157" y="5852364"/>
            <a:ext cx="6712287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SG" dirty="0"/>
              <a:t>https://github.com/tommychen741/Applied-Data-Science-Capstone/blob/main/6_lab_jupyter_launch_site_location.ipynb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774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allows users to select launch site and see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 can also select payload ranges they want to view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shows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shows success rate across different payloads and booster versions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D4587-954C-4EF7-A5CA-1AC9B813B829}"/>
              </a:ext>
            </a:extLst>
          </p:cNvPr>
          <p:cNvSpPr txBox="1"/>
          <p:nvPr/>
        </p:nvSpPr>
        <p:spPr>
          <a:xfrm>
            <a:off x="1299157" y="5852364"/>
            <a:ext cx="6712287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SG" dirty="0"/>
              <a:t>https://github.com/tommychen741/Applied-Data-Science-Capstone/blob/main/7_Dashboard_code.py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4472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models were tested: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assessed 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24E02F-E1BE-F275-A3C4-0E1B61C9C91C}"/>
              </a:ext>
            </a:extLst>
          </p:cNvPr>
          <p:cNvSpPr txBox="1"/>
          <p:nvPr/>
        </p:nvSpPr>
        <p:spPr>
          <a:xfrm>
            <a:off x="1299157" y="5852364"/>
            <a:ext cx="8866000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SG" dirty="0"/>
              <a:t>https://github.com/tommychen741/Applied-Data-Science-Capstone/blob/main/8_SpaceX_Machine%20Learning%20Prediction.ipynb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77D90-7B1A-1B8D-F7E0-D23494F4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7" y="1815868"/>
            <a:ext cx="10931025" cy="22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CAE099-81BF-4BEB-7A01-973088A4BD21}"/>
              </a:ext>
            </a:extLst>
          </p:cNvPr>
          <p:cNvSpPr txBox="1"/>
          <p:nvPr/>
        </p:nvSpPr>
        <p:spPr>
          <a:xfrm>
            <a:off x="1336788" y="5299786"/>
            <a:ext cx="832707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Improvement across all launch sites with more recent launches more likely to succeed</a:t>
            </a:r>
            <a:endParaRPr lang="en-SG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03BCD1-7708-CA13-74AF-4CFE0492CF1F}"/>
              </a:ext>
            </a:extLst>
          </p:cNvPr>
          <p:cNvCxnSpPr>
            <a:stCxn id="2050" idx="2"/>
            <a:endCxn id="2" idx="0"/>
          </p:cNvCxnSpPr>
          <p:nvPr/>
        </p:nvCxnSpPr>
        <p:spPr>
          <a:xfrm flipH="1">
            <a:off x="5500325" y="4098556"/>
            <a:ext cx="492135" cy="120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FD4FFDE-C412-CF11-00EE-D3B93A4A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8" y="2233614"/>
            <a:ext cx="11506418" cy="22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F58939-3C09-BEEF-E10F-819CD187109E}"/>
              </a:ext>
            </a:extLst>
          </p:cNvPr>
          <p:cNvSpPr txBox="1"/>
          <p:nvPr/>
        </p:nvSpPr>
        <p:spPr>
          <a:xfrm>
            <a:off x="1401771" y="5689682"/>
            <a:ext cx="832707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VAFB SLC 4E not doing any launches where payload is greater than 10,000</a:t>
            </a:r>
            <a:endParaRPr lang="en-SG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795115-80D7-0967-AD0A-F22E6D5E925A}"/>
              </a:ext>
            </a:extLst>
          </p:cNvPr>
          <p:cNvCxnSpPr>
            <a:endCxn id="2" idx="0"/>
          </p:cNvCxnSpPr>
          <p:nvPr/>
        </p:nvCxnSpPr>
        <p:spPr>
          <a:xfrm flipH="1">
            <a:off x="5565308" y="4488452"/>
            <a:ext cx="492135" cy="120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7080F96-4F80-9056-1468-7AD2538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33" y="1894412"/>
            <a:ext cx="5534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E44E6F-8B22-27CC-CAB2-109C82D7D584}"/>
              </a:ext>
            </a:extLst>
          </p:cNvPr>
          <p:cNvSpPr txBox="1"/>
          <p:nvPr/>
        </p:nvSpPr>
        <p:spPr>
          <a:xfrm>
            <a:off x="7799752" y="2425813"/>
            <a:ext cx="348585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ES-L1, GEO, HEO and SSO all have 100% success rates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SO site has not succeeded yet 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1CF6CDE-468C-8D16-6E87-72A13A1F7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5" y="2301650"/>
            <a:ext cx="11181673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EE92C2-2F02-7C4A-8B16-E67F65358479}"/>
              </a:ext>
            </a:extLst>
          </p:cNvPr>
          <p:cNvSpPr txBox="1"/>
          <p:nvPr/>
        </p:nvSpPr>
        <p:spPr>
          <a:xfrm>
            <a:off x="1833442" y="5398209"/>
            <a:ext cx="563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Improving success rate across all orbits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Most recent launches at VLEO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36500B3-0093-1FEE-DB5A-E214874AD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37" y="2063202"/>
            <a:ext cx="10957235" cy="22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552762-24E5-118C-9D34-B0A26D564DCD}"/>
              </a:ext>
            </a:extLst>
          </p:cNvPr>
          <p:cNvSpPr txBox="1"/>
          <p:nvPr/>
        </p:nvSpPr>
        <p:spPr>
          <a:xfrm>
            <a:off x="1833442" y="5398209"/>
            <a:ext cx="563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Heavier payloads done for ISS, PO and VLEO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Low payloads were from initial flights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93199" y="3538313"/>
            <a:ext cx="3286769" cy="8396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Increasing success rate over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90FCA6A-124A-47DC-385F-6BCBD132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6" y="1834070"/>
            <a:ext cx="5534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7646" y="3074222"/>
            <a:ext cx="6187784" cy="13167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different launch sites in analysis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42EB51-B8FF-CD58-044F-6EE269904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040508"/>
              </p:ext>
            </p:extLst>
          </p:nvPr>
        </p:nvGraphicFramePr>
        <p:xfrm>
          <a:off x="770011" y="2390651"/>
          <a:ext cx="2743699" cy="2590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43699">
                  <a:extLst>
                    <a:ext uri="{9D8B030D-6E8A-4147-A177-3AD203B41FA5}">
                      <a16:colId xmlns:a16="http://schemas.microsoft.com/office/drawing/2014/main" val="2688267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SG" sz="2800" b="1" dirty="0" err="1">
                          <a:effectLst/>
                        </a:rPr>
                        <a:t>Launch_Site</a:t>
                      </a:r>
                      <a:endParaRPr lang="en-SG" sz="28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67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SG" sz="280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7836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SG" sz="2800" dirty="0">
                          <a:effectLst/>
                        </a:rPr>
                        <a:t>VAFB SLC-4E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047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SG" sz="2800">
                          <a:effectLst/>
                        </a:rPr>
                        <a:t>KSC LC-39A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524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SG" sz="2800" dirty="0">
                          <a:effectLst/>
                        </a:rPr>
                        <a:t>CCAFS SLC-40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24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6323" y="1571069"/>
            <a:ext cx="6456999" cy="5091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79634C-F0B2-F2C9-A5AE-DD35FA22C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115108"/>
              </p:ext>
            </p:extLst>
          </p:nvPr>
        </p:nvGraphicFramePr>
        <p:xfrm>
          <a:off x="1022351" y="2170417"/>
          <a:ext cx="9616250" cy="301695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61625">
                  <a:extLst>
                    <a:ext uri="{9D8B030D-6E8A-4147-A177-3AD203B41FA5}">
                      <a16:colId xmlns:a16="http://schemas.microsoft.com/office/drawing/2014/main" val="4019992383"/>
                    </a:ext>
                  </a:extLst>
                </a:gridCol>
                <a:gridCol w="961625">
                  <a:extLst>
                    <a:ext uri="{9D8B030D-6E8A-4147-A177-3AD203B41FA5}">
                      <a16:colId xmlns:a16="http://schemas.microsoft.com/office/drawing/2014/main" val="3953702843"/>
                    </a:ext>
                  </a:extLst>
                </a:gridCol>
                <a:gridCol w="961625">
                  <a:extLst>
                    <a:ext uri="{9D8B030D-6E8A-4147-A177-3AD203B41FA5}">
                      <a16:colId xmlns:a16="http://schemas.microsoft.com/office/drawing/2014/main" val="3827473187"/>
                    </a:ext>
                  </a:extLst>
                </a:gridCol>
                <a:gridCol w="961625">
                  <a:extLst>
                    <a:ext uri="{9D8B030D-6E8A-4147-A177-3AD203B41FA5}">
                      <a16:colId xmlns:a16="http://schemas.microsoft.com/office/drawing/2014/main" val="604309086"/>
                    </a:ext>
                  </a:extLst>
                </a:gridCol>
                <a:gridCol w="961625">
                  <a:extLst>
                    <a:ext uri="{9D8B030D-6E8A-4147-A177-3AD203B41FA5}">
                      <a16:colId xmlns:a16="http://schemas.microsoft.com/office/drawing/2014/main" val="1373244782"/>
                    </a:ext>
                  </a:extLst>
                </a:gridCol>
                <a:gridCol w="961625">
                  <a:extLst>
                    <a:ext uri="{9D8B030D-6E8A-4147-A177-3AD203B41FA5}">
                      <a16:colId xmlns:a16="http://schemas.microsoft.com/office/drawing/2014/main" val="1360063019"/>
                    </a:ext>
                  </a:extLst>
                </a:gridCol>
                <a:gridCol w="961625">
                  <a:extLst>
                    <a:ext uri="{9D8B030D-6E8A-4147-A177-3AD203B41FA5}">
                      <a16:colId xmlns:a16="http://schemas.microsoft.com/office/drawing/2014/main" val="507132055"/>
                    </a:ext>
                  </a:extLst>
                </a:gridCol>
                <a:gridCol w="961625">
                  <a:extLst>
                    <a:ext uri="{9D8B030D-6E8A-4147-A177-3AD203B41FA5}">
                      <a16:colId xmlns:a16="http://schemas.microsoft.com/office/drawing/2014/main" val="2532932553"/>
                    </a:ext>
                  </a:extLst>
                </a:gridCol>
                <a:gridCol w="961625">
                  <a:extLst>
                    <a:ext uri="{9D8B030D-6E8A-4147-A177-3AD203B41FA5}">
                      <a16:colId xmlns:a16="http://schemas.microsoft.com/office/drawing/2014/main" val="2168213921"/>
                    </a:ext>
                  </a:extLst>
                </a:gridCol>
                <a:gridCol w="961625">
                  <a:extLst>
                    <a:ext uri="{9D8B030D-6E8A-4147-A177-3AD203B41FA5}">
                      <a16:colId xmlns:a16="http://schemas.microsoft.com/office/drawing/2014/main" val="2327626237"/>
                    </a:ext>
                  </a:extLst>
                </a:gridCol>
              </a:tblGrid>
              <a:tr h="25131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1" dirty="0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1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1">
                          <a:effectLst/>
                        </a:rPr>
                        <a:t>Booster_Version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1">
                          <a:effectLst/>
                        </a:rPr>
                        <a:t>Launch_Site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1">
                          <a:effectLst/>
                        </a:rPr>
                        <a:t>Landing_Outcome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1575220068"/>
                  </a:ext>
                </a:extLst>
              </a:tr>
              <a:tr h="421099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2010-06-04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dirty="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SpaceX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613663464"/>
                  </a:ext>
                </a:extLst>
              </a:tr>
              <a:tr h="61547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2010-12-08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dirty="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dirty="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2079276639"/>
                  </a:ext>
                </a:extLst>
              </a:tr>
              <a:tr h="25131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2012-05-22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7:44:00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525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3098765611"/>
                  </a:ext>
                </a:extLst>
              </a:tr>
              <a:tr h="175904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2012-10-08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0:35:00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SpaceX CRS-1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500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dirty="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4198160516"/>
                  </a:ext>
                </a:extLst>
              </a:tr>
              <a:tr h="175904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2013-03-01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SpaceX CRS-2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677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2878242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960345" cy="5880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2EEE09F-6383-CC70-BD14-0905F5D431E1}"/>
              </a:ext>
            </a:extLst>
          </p:cNvPr>
          <p:cNvSpPr txBox="1">
            <a:spLocks/>
          </p:cNvSpPr>
          <p:nvPr/>
        </p:nvSpPr>
        <p:spPr>
          <a:xfrm>
            <a:off x="2217424" y="2757817"/>
            <a:ext cx="1249870" cy="5880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45,596</a:t>
            </a:r>
          </a:p>
        </p:txBody>
      </p:sp>
      <p:pic>
        <p:nvPicPr>
          <p:cNvPr id="7" name="Picture 6" descr="A car in a factory&#10;&#10;Description automatically generated">
            <a:extLst>
              <a:ext uri="{FF2B5EF4-FFF2-40B4-BE49-F238E27FC236}">
                <a16:creationId xmlns:a16="http://schemas.microsoft.com/office/drawing/2014/main" id="{2FA0D249-0604-DD75-0025-E514B7980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95908" y="2413645"/>
            <a:ext cx="3993344" cy="29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978372" cy="16416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2,928.4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the first successful landing outcome on ground pad: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2015-12-22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7571" y="2651834"/>
            <a:ext cx="3964447" cy="25050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BEA7A5-684A-10E0-C7D9-D8639E872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929522"/>
              </p:ext>
            </p:extLst>
          </p:nvPr>
        </p:nvGraphicFramePr>
        <p:xfrm>
          <a:off x="1557653" y="2474200"/>
          <a:ext cx="2225272" cy="1828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225272">
                  <a:extLst>
                    <a:ext uri="{9D8B030D-6E8A-4147-A177-3AD203B41FA5}">
                      <a16:colId xmlns:a16="http://schemas.microsoft.com/office/drawing/2014/main" val="40939675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SG" b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662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F9 FT B1022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335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F9 FT B1026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48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F9 FT B1021.2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71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F9 FT B1031.2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88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5" name="Picture 4" descr="Cartoon characters on a conveyor belt">
            <a:extLst>
              <a:ext uri="{FF2B5EF4-FFF2-40B4-BE49-F238E27FC236}">
                <a16:creationId xmlns:a16="http://schemas.microsoft.com/office/drawing/2014/main" id="{9E1910AD-56C9-76D5-3F85-5605AA29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8025" y="2701983"/>
            <a:ext cx="4570321" cy="257083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83A50F1-1E41-B6B4-BECD-494404DA3FA2}"/>
              </a:ext>
            </a:extLst>
          </p:cNvPr>
          <p:cNvSpPr txBox="1">
            <a:spLocks/>
          </p:cNvSpPr>
          <p:nvPr/>
        </p:nvSpPr>
        <p:spPr>
          <a:xfrm>
            <a:off x="5667131" y="2687277"/>
            <a:ext cx="5712069" cy="252422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 improvement with launch successes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built to monitor progress.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trained to help predict what the outcome of future launches would be.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improvements made so that future launches will have the best setup to succeed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8306" y="2561146"/>
            <a:ext cx="3597759" cy="228685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6BD5D0-3234-4E64-C39A-A0FAD0C29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658123"/>
              </p:ext>
            </p:extLst>
          </p:nvPr>
        </p:nvGraphicFramePr>
        <p:xfrm>
          <a:off x="1014582" y="2177136"/>
          <a:ext cx="4086564" cy="21031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43282">
                  <a:extLst>
                    <a:ext uri="{9D8B030D-6E8A-4147-A177-3AD203B41FA5}">
                      <a16:colId xmlns:a16="http://schemas.microsoft.com/office/drawing/2014/main" val="1885701494"/>
                    </a:ext>
                  </a:extLst>
                </a:gridCol>
                <a:gridCol w="2043282">
                  <a:extLst>
                    <a:ext uri="{9D8B030D-6E8A-4147-A177-3AD203B41FA5}">
                      <a16:colId xmlns:a16="http://schemas.microsoft.com/office/drawing/2014/main" val="1413799673"/>
                    </a:ext>
                  </a:extLst>
                </a:gridCol>
              </a:tblGrid>
              <a:tr h="341425">
                <a:tc>
                  <a:txBody>
                    <a:bodyPr/>
                    <a:lstStyle/>
                    <a:p>
                      <a:pPr algn="l" fontAlgn="ctr"/>
                      <a:r>
                        <a:rPr lang="en-SG" b="1" dirty="0" err="1">
                          <a:effectLst/>
                        </a:rPr>
                        <a:t>Mission_Outcome</a:t>
                      </a:r>
                      <a:endParaRPr lang="en-SG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b="1" dirty="0">
                          <a:effectLst/>
                        </a:rPr>
                        <a:t>Missions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3093585"/>
                  </a:ext>
                </a:extLst>
              </a:tr>
              <a:tr h="341425"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Failure (in flight)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116744"/>
                  </a:ext>
                </a:extLst>
              </a:tr>
              <a:tr h="341425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66978"/>
                  </a:ext>
                </a:extLst>
              </a:tr>
              <a:tr h="341425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262773"/>
                  </a:ext>
                </a:extLst>
              </a:tr>
              <a:tr h="597494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Success (payload status unclear)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4981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78982" y="2141093"/>
            <a:ext cx="3250684" cy="19806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1D1583-D1C6-DAC7-6F11-CF7BEA16A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782949"/>
              </p:ext>
            </p:extLst>
          </p:nvPr>
        </p:nvGraphicFramePr>
        <p:xfrm>
          <a:off x="1284424" y="1825627"/>
          <a:ext cx="2192805" cy="435133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92805">
                  <a:extLst>
                    <a:ext uri="{9D8B030D-6E8A-4147-A177-3AD203B41FA5}">
                      <a16:colId xmlns:a16="http://schemas.microsoft.com/office/drawing/2014/main" val="3850178258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 b="1">
                          <a:effectLst/>
                        </a:rPr>
                        <a:t>Booster_Version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24958495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>
                          <a:effectLst/>
                        </a:rPr>
                        <a:t>F9 B5 B1048.4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1700019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>
                          <a:effectLst/>
                        </a:rPr>
                        <a:t>F9 B5 B1049.4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8546371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>
                          <a:effectLst/>
                        </a:rPr>
                        <a:t>F9 B5 B1051.3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4690381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 dirty="0">
                          <a:effectLst/>
                        </a:rPr>
                        <a:t>F9 B5 B1056.4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70507299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>
                          <a:effectLst/>
                        </a:rPr>
                        <a:t>F9 B5 B1048.5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13324897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>
                          <a:effectLst/>
                        </a:rPr>
                        <a:t>F9 B5 B1051.4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31511780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>
                          <a:effectLst/>
                        </a:rPr>
                        <a:t>F9 B5 B1049.5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0731395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>
                          <a:effectLst/>
                        </a:rPr>
                        <a:t>F9 B5 B1060.2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1334713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>
                          <a:effectLst/>
                        </a:rPr>
                        <a:t>F9 B5 B1058.3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8381521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>
                          <a:effectLst/>
                        </a:rPr>
                        <a:t>F9 B5 B1051.6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4012107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>
                          <a:effectLst/>
                        </a:rPr>
                        <a:t>F9 B5 B1060.3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0009410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SG" sz="1600" dirty="0">
                          <a:effectLst/>
                        </a:rPr>
                        <a:t>F9 B5 B1049.7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624500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8943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806314-4329-6BA6-EA35-2C9487328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050798"/>
              </p:ext>
            </p:extLst>
          </p:nvPr>
        </p:nvGraphicFramePr>
        <p:xfrm>
          <a:off x="592194" y="4001294"/>
          <a:ext cx="10515600" cy="10972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649020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089131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926471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256886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Launch_Site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954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61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91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94545" y="2662585"/>
            <a:ext cx="4591066" cy="13121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2A8246-EEEE-162E-BEBA-BAA81F4EB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36034"/>
              </p:ext>
            </p:extLst>
          </p:nvPr>
        </p:nvGraphicFramePr>
        <p:xfrm>
          <a:off x="940316" y="2355375"/>
          <a:ext cx="4671408" cy="334917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35704">
                  <a:extLst>
                    <a:ext uri="{9D8B030D-6E8A-4147-A177-3AD203B41FA5}">
                      <a16:colId xmlns:a16="http://schemas.microsoft.com/office/drawing/2014/main" val="2991389294"/>
                    </a:ext>
                  </a:extLst>
                </a:gridCol>
                <a:gridCol w="2335704">
                  <a:extLst>
                    <a:ext uri="{9D8B030D-6E8A-4147-A177-3AD203B41FA5}">
                      <a16:colId xmlns:a16="http://schemas.microsoft.com/office/drawing/2014/main" val="2509724226"/>
                    </a:ext>
                  </a:extLst>
                </a:gridCol>
              </a:tblGrid>
              <a:tr h="372131">
                <a:tc>
                  <a:txBody>
                    <a:bodyPr/>
                    <a:lstStyle/>
                    <a:p>
                      <a:pPr algn="l" fontAlgn="ctr"/>
                      <a:r>
                        <a:rPr lang="en-SG" b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b="1">
                          <a:effectLst/>
                        </a:rPr>
                        <a:t>missions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754343"/>
                  </a:ext>
                </a:extLst>
              </a:tr>
              <a:tr h="372131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003241"/>
                  </a:ext>
                </a:extLst>
              </a:tr>
              <a:tr h="372131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991835"/>
                  </a:ext>
                </a:extLst>
              </a:tr>
              <a:tr h="372131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8675366"/>
                  </a:ext>
                </a:extLst>
              </a:tr>
              <a:tr h="372131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311686"/>
                  </a:ext>
                </a:extLst>
              </a:tr>
              <a:tr h="372131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937435"/>
                  </a:ext>
                </a:extLst>
              </a:tr>
              <a:tr h="372131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Uncontrolled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3652215"/>
                  </a:ext>
                </a:extLst>
              </a:tr>
              <a:tr h="372131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659725"/>
                  </a:ext>
                </a:extLst>
              </a:tr>
              <a:tr h="372131">
                <a:tc>
                  <a:txBody>
                    <a:bodyPr/>
                    <a:lstStyle/>
                    <a:p>
                      <a:pPr algn="l" fontAlgn="ctr"/>
                      <a:r>
                        <a:rPr lang="en-SG">
                          <a:effectLst/>
                        </a:rPr>
                        <a:t>Precluded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63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74785" y="1825625"/>
            <a:ext cx="2780333" cy="24353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shows where the different launch sites are distributed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with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A9570-E383-F202-B87F-4C41BA3D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36" y="1880150"/>
            <a:ext cx="7658494" cy="33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04076" y="2888120"/>
            <a:ext cx="2681535" cy="11965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Shows successful and failed launches at each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mission breakdown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3AC94-067F-050A-1394-B35AD270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1" y="2082042"/>
            <a:ext cx="7455283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47347" y="2836602"/>
            <a:ext cx="2478628" cy="22918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to coastline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other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A585B-369C-1B74-7435-979F75D1D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60" y="1977332"/>
            <a:ext cx="7150467" cy="38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38736" y="5342323"/>
            <a:ext cx="7769428" cy="5154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launches come from CCAFS 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successes across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100C1-DD93-69C6-8E62-520FB577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50" y="1610552"/>
            <a:ext cx="9436795" cy="31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38200" y="2333297"/>
            <a:ext cx="4959189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Rocket launches are very expensive $50m - $162m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 Tesla has designed reusable rockets that can cut the cost significantly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Important to be able to understand whether launch will succeed or fail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Also need to understand the factors contributing to success or failure of a launch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 descr="A rocket launching from a launch pad&#10;&#10;Description automatically generated">
            <a:extLst>
              <a:ext uri="{FF2B5EF4-FFF2-40B4-BE49-F238E27FC236}">
                <a16:creationId xmlns:a16="http://schemas.microsoft.com/office/drawing/2014/main" id="{9B973620-02A3-754D-6EB4-DDE144FE8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3517" r="-2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036243"/>
            <a:ext cx="9934152" cy="11901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launches at KSC LC-39A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F7B26-31BA-E6E9-D468-7421E546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1" y="1055790"/>
            <a:ext cx="11531600" cy="37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0229" y="4761865"/>
            <a:ext cx="10211131" cy="1181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 able to select different payloads and see success rates for different booster versions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46CFA-FD8B-EA95-D816-471C8D41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2757"/>
            <a:ext cx="11755120" cy="23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41715" y="3465832"/>
            <a:ext cx="3916257" cy="1462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performed comparably apart from decision tree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94B451C-D476-5CA6-D6B2-724A4EA79E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6587629"/>
              </p:ext>
            </p:extLst>
          </p:nvPr>
        </p:nvGraphicFramePr>
        <p:xfrm>
          <a:off x="1046480" y="21850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42475" y="2024137"/>
            <a:ext cx="2871525" cy="306499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out of 18 cases with a wrong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were predicted correctly (5/18)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90AB3-23C1-D3EF-3338-48BC9D53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5" y="1656548"/>
            <a:ext cx="5562886" cy="4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009749" cy="25242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 improvement with launch successes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built to monitor progress.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trained to help predict what the outcome of future launches would be.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improvements made so that future launches will have the best setup to succeed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Data scraped from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Datasets structured and cleaned using pandas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Grid Search with different models used to determine the best fitting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3" name="Picture 42" descr="Cartoon characters on a conveyor belt">
            <a:extLst>
              <a:ext uri="{FF2B5EF4-FFF2-40B4-BE49-F238E27FC236}">
                <a16:creationId xmlns:a16="http://schemas.microsoft.com/office/drawing/2014/main" id="{F961FFE2-E73E-0ADB-7E0C-8BE308B61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35998" y="1434265"/>
            <a:ext cx="4448447" cy="250228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905988B-E14D-D55F-9B2A-1EF3C26DD9DD}"/>
              </a:ext>
            </a:extLst>
          </p:cNvPr>
          <p:cNvSpPr txBox="1"/>
          <p:nvPr/>
        </p:nvSpPr>
        <p:spPr>
          <a:xfrm>
            <a:off x="81" y="6858000"/>
            <a:ext cx="9513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5" tooltip="https://www.openscapes.org/blog/2020/10/12/tidy-data/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6" tooltip="https://creativecommons.org/licenses/by/3.0/"/>
              </a:rPr>
              <a:t>CC BY</a:t>
            </a:r>
            <a:endParaRPr lang="en-SG" sz="900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8CB5ECA-D37A-4F25-86F9-1BB838F203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765163"/>
              </p:ext>
            </p:extLst>
          </p:nvPr>
        </p:nvGraphicFramePr>
        <p:xfrm>
          <a:off x="566278" y="1527094"/>
          <a:ext cx="10420447" cy="470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5000" y="1469210"/>
            <a:ext cx="9947904" cy="413787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910B2E-44F2-4915-2E42-D07B7BA0FB2C}"/>
              </a:ext>
            </a:extLst>
          </p:cNvPr>
          <p:cNvSpPr/>
          <p:nvPr/>
        </p:nvSpPr>
        <p:spPr>
          <a:xfrm>
            <a:off x="1328699" y="1611054"/>
            <a:ext cx="1934363" cy="12506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Notebook</a:t>
            </a:r>
            <a:endParaRPr lang="en-S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5D067B-7043-23DC-2A1F-2302D2ACBD78}"/>
              </a:ext>
            </a:extLst>
          </p:cNvPr>
          <p:cNvSpPr/>
          <p:nvPr/>
        </p:nvSpPr>
        <p:spPr>
          <a:xfrm>
            <a:off x="7149720" y="1810476"/>
            <a:ext cx="2634824" cy="10512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 API</a:t>
            </a:r>
            <a:endParaRPr lang="en-SG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75DA71-BBAA-7177-210F-85051DA55FBE}"/>
              </a:ext>
            </a:extLst>
          </p:cNvPr>
          <p:cNvSpPr/>
          <p:nvPr/>
        </p:nvSpPr>
        <p:spPr>
          <a:xfrm>
            <a:off x="4193391" y="1722043"/>
            <a:ext cx="2253826" cy="5292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</a:t>
            </a:r>
            <a:endParaRPr lang="en-SG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825FC51-E19A-7264-B96D-DD10DC3A284A}"/>
              </a:ext>
            </a:extLst>
          </p:cNvPr>
          <p:cNvSpPr/>
          <p:nvPr/>
        </p:nvSpPr>
        <p:spPr>
          <a:xfrm rot="10800000">
            <a:off x="4193390" y="2378969"/>
            <a:ext cx="2280787" cy="570982"/>
          </a:xfrm>
          <a:prstGeom prst="rightArrow">
            <a:avLst>
              <a:gd name="adj1" fmla="val 50000"/>
              <a:gd name="adj2" fmla="val 551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ED0F8-69D4-E50D-7DE5-DD61A298AB98}"/>
              </a:ext>
            </a:extLst>
          </p:cNvPr>
          <p:cNvSpPr txBox="1"/>
          <p:nvPr/>
        </p:nvSpPr>
        <p:spPr>
          <a:xfrm>
            <a:off x="4551058" y="2508034"/>
            <a:ext cx="20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Response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8DCC103-A324-F8D9-6F95-97CFC6F612EF}"/>
              </a:ext>
            </a:extLst>
          </p:cNvPr>
          <p:cNvSpPr/>
          <p:nvPr/>
        </p:nvSpPr>
        <p:spPr>
          <a:xfrm>
            <a:off x="2211679" y="2977738"/>
            <a:ext cx="373706" cy="6588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D47119-D02B-6E43-1A4B-1A6004C3AFC6}"/>
              </a:ext>
            </a:extLst>
          </p:cNvPr>
          <p:cNvSpPr/>
          <p:nvPr/>
        </p:nvSpPr>
        <p:spPr>
          <a:xfrm>
            <a:off x="1352978" y="3752616"/>
            <a:ext cx="1934363" cy="11675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processing steps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B949C-D510-E7FD-1304-41FA8E761CBF}"/>
              </a:ext>
            </a:extLst>
          </p:cNvPr>
          <p:cNvSpPr txBox="1"/>
          <p:nvPr/>
        </p:nvSpPr>
        <p:spPr>
          <a:xfrm>
            <a:off x="1623409" y="6093544"/>
            <a:ext cx="7678405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SG" dirty="0"/>
              <a:t>https://github.com/tommychen741/Applied-Data-Science-Capstone/blob/main/1_jupyter-labs-spacex-data-collection-api.ipynb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807E1-8496-1369-7A02-33033F9290CB}"/>
              </a:ext>
            </a:extLst>
          </p:cNvPr>
          <p:cNvSpPr txBox="1"/>
          <p:nvPr/>
        </p:nvSpPr>
        <p:spPr>
          <a:xfrm>
            <a:off x="770011" y="6121848"/>
            <a:ext cx="9738628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SG" dirty="0"/>
              <a:t>https://github.com/tommychen741/Applied-Data-Science-Capstone/blob/main/1_jupyter-labs-spacex-data-collection-api.ipynb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A54D330-2566-2E9E-2D39-5D7F28E5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57" y="1748799"/>
            <a:ext cx="7245576" cy="367523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76ECCB1-C2F9-10BD-2365-C2F4C16940AB}"/>
              </a:ext>
            </a:extLst>
          </p:cNvPr>
          <p:cNvSpPr/>
          <p:nvPr/>
        </p:nvSpPr>
        <p:spPr>
          <a:xfrm>
            <a:off x="654470" y="2190847"/>
            <a:ext cx="561636" cy="31098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4E522C-5A0E-4FBA-6A40-D85BEEE8867C}"/>
              </a:ext>
            </a:extLst>
          </p:cNvPr>
          <p:cNvSpPr/>
          <p:nvPr/>
        </p:nvSpPr>
        <p:spPr>
          <a:xfrm>
            <a:off x="1295015" y="2116354"/>
            <a:ext cx="561636" cy="38548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903562-BDC2-46C7-5795-3E742B4B7C7F}"/>
              </a:ext>
            </a:extLst>
          </p:cNvPr>
          <p:cNvSpPr/>
          <p:nvPr/>
        </p:nvSpPr>
        <p:spPr>
          <a:xfrm>
            <a:off x="201912" y="2138789"/>
            <a:ext cx="306346" cy="38548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DE0584-5ABD-CDD0-1F44-45162B0DA8B6}"/>
              </a:ext>
            </a:extLst>
          </p:cNvPr>
          <p:cNvSpPr/>
          <p:nvPr/>
        </p:nvSpPr>
        <p:spPr>
          <a:xfrm>
            <a:off x="1949484" y="2189847"/>
            <a:ext cx="306346" cy="30734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76583A-E741-947D-DAD8-E6D827BA5126}"/>
              </a:ext>
            </a:extLst>
          </p:cNvPr>
          <p:cNvSpPr/>
          <p:nvPr/>
        </p:nvSpPr>
        <p:spPr>
          <a:xfrm>
            <a:off x="2780335" y="2237263"/>
            <a:ext cx="519859" cy="18179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4B4E5C-3966-88E3-B526-CFF9FFBEA526}"/>
              </a:ext>
            </a:extLst>
          </p:cNvPr>
          <p:cNvSpPr/>
          <p:nvPr/>
        </p:nvSpPr>
        <p:spPr>
          <a:xfrm>
            <a:off x="4023517" y="2237263"/>
            <a:ext cx="519859" cy="18179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BD4FA7-82F6-6781-DA78-9A230EE26E4B}"/>
              </a:ext>
            </a:extLst>
          </p:cNvPr>
          <p:cNvSpPr/>
          <p:nvPr/>
        </p:nvSpPr>
        <p:spPr>
          <a:xfrm>
            <a:off x="4863651" y="2252621"/>
            <a:ext cx="519859" cy="18179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FB5717-9A50-DD05-32B2-BA3AA0163A31}"/>
              </a:ext>
            </a:extLst>
          </p:cNvPr>
          <p:cNvSpPr/>
          <p:nvPr/>
        </p:nvSpPr>
        <p:spPr>
          <a:xfrm>
            <a:off x="5589297" y="2251847"/>
            <a:ext cx="519859" cy="18179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167D71-4EFA-A9E1-BC14-E34514845F46}"/>
              </a:ext>
            </a:extLst>
          </p:cNvPr>
          <p:cNvSpPr/>
          <p:nvPr/>
        </p:nvSpPr>
        <p:spPr>
          <a:xfrm>
            <a:off x="6372179" y="2189847"/>
            <a:ext cx="519859" cy="24457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A8FFF1-4D2A-0A79-74C7-8601EB836E9D}"/>
              </a:ext>
            </a:extLst>
          </p:cNvPr>
          <p:cNvSpPr/>
          <p:nvPr/>
        </p:nvSpPr>
        <p:spPr>
          <a:xfrm>
            <a:off x="6969792" y="2185979"/>
            <a:ext cx="446751" cy="24843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3BB3EF-2495-EE67-0B3C-9690A076EEDC}"/>
              </a:ext>
            </a:extLst>
          </p:cNvPr>
          <p:cNvCxnSpPr>
            <a:cxnSpLocks/>
            <a:stCxn id="20" idx="6"/>
            <a:endCxn id="23" idx="1"/>
          </p:cNvCxnSpPr>
          <p:nvPr/>
        </p:nvCxnSpPr>
        <p:spPr>
          <a:xfrm flipV="1">
            <a:off x="7416543" y="2300498"/>
            <a:ext cx="1243182" cy="9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2EA327-F7B6-E657-C323-4DB75C8A7884}"/>
              </a:ext>
            </a:extLst>
          </p:cNvPr>
          <p:cNvSpPr txBox="1"/>
          <p:nvPr/>
        </p:nvSpPr>
        <p:spPr>
          <a:xfrm>
            <a:off x="8659725" y="1977332"/>
            <a:ext cx="23966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Extraction of column headings</a:t>
            </a:r>
            <a:endParaRPr lang="en-SG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017B1CA-05D7-6B2F-13C2-7D51C323553F}"/>
              </a:ext>
            </a:extLst>
          </p:cNvPr>
          <p:cNvSpPr/>
          <p:nvPr/>
        </p:nvSpPr>
        <p:spPr>
          <a:xfrm>
            <a:off x="259931" y="5231111"/>
            <a:ext cx="213515" cy="19292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CB1840-CFC5-5A38-7046-20733B86B1E5}"/>
              </a:ext>
            </a:extLst>
          </p:cNvPr>
          <p:cNvSpPr/>
          <p:nvPr/>
        </p:nvSpPr>
        <p:spPr>
          <a:xfrm>
            <a:off x="505439" y="5133637"/>
            <a:ext cx="613192" cy="22743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6E3B43-1AD4-CA6A-4D39-185DC96DA0BE}"/>
              </a:ext>
            </a:extLst>
          </p:cNvPr>
          <p:cNvSpPr/>
          <p:nvPr/>
        </p:nvSpPr>
        <p:spPr>
          <a:xfrm>
            <a:off x="1150624" y="5130243"/>
            <a:ext cx="613192" cy="22743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C013C5-F757-83FE-3EDA-D6F13DE4B090}"/>
              </a:ext>
            </a:extLst>
          </p:cNvPr>
          <p:cNvSpPr/>
          <p:nvPr/>
        </p:nvSpPr>
        <p:spPr>
          <a:xfrm>
            <a:off x="1763816" y="5157319"/>
            <a:ext cx="613192" cy="22743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3BE4A0-93D2-D382-DD25-2E671CD2A0A3}"/>
              </a:ext>
            </a:extLst>
          </p:cNvPr>
          <p:cNvSpPr/>
          <p:nvPr/>
        </p:nvSpPr>
        <p:spPr>
          <a:xfrm>
            <a:off x="2361811" y="5130242"/>
            <a:ext cx="887325" cy="22743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408829-7940-E380-76A9-68CC7B821EF4}"/>
              </a:ext>
            </a:extLst>
          </p:cNvPr>
          <p:cNvSpPr/>
          <p:nvPr/>
        </p:nvSpPr>
        <p:spPr>
          <a:xfrm>
            <a:off x="3656826" y="5130241"/>
            <a:ext cx="835489" cy="22743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7B0B5C-228B-D4BD-0F45-73DE4AFA255F}"/>
              </a:ext>
            </a:extLst>
          </p:cNvPr>
          <p:cNvSpPr/>
          <p:nvPr/>
        </p:nvSpPr>
        <p:spPr>
          <a:xfrm>
            <a:off x="4743242" y="5117391"/>
            <a:ext cx="613192" cy="22743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F706CB-DAA3-9F25-4EE1-48AA7CF4735E}"/>
              </a:ext>
            </a:extLst>
          </p:cNvPr>
          <p:cNvSpPr/>
          <p:nvPr/>
        </p:nvSpPr>
        <p:spPr>
          <a:xfrm>
            <a:off x="5341238" y="5109529"/>
            <a:ext cx="613192" cy="22743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470E9B-3D9F-671A-FC19-2890ED3AAE83}"/>
              </a:ext>
            </a:extLst>
          </p:cNvPr>
          <p:cNvSpPr/>
          <p:nvPr/>
        </p:nvSpPr>
        <p:spPr>
          <a:xfrm>
            <a:off x="6325512" y="5137505"/>
            <a:ext cx="613192" cy="22743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F4BEFB-D0DC-66B5-3222-C86A3F045FCD}"/>
              </a:ext>
            </a:extLst>
          </p:cNvPr>
          <p:cNvSpPr/>
          <p:nvPr/>
        </p:nvSpPr>
        <p:spPr>
          <a:xfrm>
            <a:off x="6858549" y="5159939"/>
            <a:ext cx="613192" cy="22743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852B2F-7B37-0A9F-308E-E0CA6F6A7CE8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7471741" y="5034515"/>
            <a:ext cx="1602635" cy="2252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ACBD193-43DD-06A8-3003-F74152767B83}"/>
              </a:ext>
            </a:extLst>
          </p:cNvPr>
          <p:cNvSpPr txBox="1"/>
          <p:nvPr/>
        </p:nvSpPr>
        <p:spPr>
          <a:xfrm>
            <a:off x="9074376" y="4711349"/>
            <a:ext cx="1731325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Extraction of data values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Words>1444</Words>
  <Application>Microsoft Office PowerPoint</Application>
  <PresentationFormat>Widescreen</PresentationFormat>
  <Paragraphs>335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Courier New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Tommy Chen</cp:lastModifiedBy>
  <cp:revision>199</cp:revision>
  <dcterms:created xsi:type="dcterms:W3CDTF">2021-04-29T18:58:34Z</dcterms:created>
  <dcterms:modified xsi:type="dcterms:W3CDTF">2024-04-26T09:35:00Z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